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17/04/1441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17/04/1441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17/04/1441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17/04/1441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17/04/1441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17/04/1441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3568" y="260648"/>
            <a:ext cx="8280920" cy="633670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relation between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the FCC cell side is shown in the Figure 13 is √2𝑎 =4𝑅 and the APF is given by equation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 regard to BCC crystal effective number of atoms per unit cell is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 × (1/8) + 1 = 2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the relation between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 given by √3𝑎 =4𝑅 and the APF is given by equation 4. While, the relation between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the BCC cell side is shown in the Figure 14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933" y="1124744"/>
            <a:ext cx="6824170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894" y="5013176"/>
            <a:ext cx="6624545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946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 algn="ctr">
              <a:buNone/>
            </a:pPr>
            <a:r>
              <a:rPr lang="en-US" sz="2800" dirty="0">
                <a:solidFill>
                  <a:srgbClr val="000000"/>
                </a:solidFill>
                <a:latin typeface="Times New Roman"/>
              </a:rPr>
              <a:t>Figure 14 Schematic of the BCC cell shows </a:t>
            </a:r>
            <a:r>
              <a:rPr lang="en-US" sz="2800" i="1" dirty="0">
                <a:solidFill>
                  <a:srgbClr val="000000"/>
                </a:solidFill>
                <a:latin typeface="Times New Roman"/>
              </a:rPr>
              <a:t>R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sz="2800" i="1" dirty="0">
                <a:solidFill>
                  <a:srgbClr val="000000"/>
                </a:solidFill>
                <a:latin typeface="Times New Roman"/>
              </a:rPr>
              <a:t>a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variables 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92696"/>
            <a:ext cx="720080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808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99592" y="548680"/>
            <a:ext cx="8034096" cy="5699720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Finally, In the hexagonal unit cell, number of atoms = </a:t>
            </a:r>
            <a:r>
              <a:rPr lang="en-US" b="1" dirty="0">
                <a:solidFill>
                  <a:srgbClr val="000000"/>
                </a:solidFill>
                <a:latin typeface="Times New Roman"/>
              </a:rPr>
              <a:t>12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corner atoms </a:t>
            </a:r>
            <a:r>
              <a:rPr lang="en-US" b="1" dirty="0">
                <a:solidFill>
                  <a:srgbClr val="000000"/>
                </a:solidFill>
                <a:latin typeface="Times New Roman"/>
              </a:rPr>
              <a:t>× 1/6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(shared by six unit cells) + Two face atoms × </a:t>
            </a:r>
            <a:r>
              <a:rPr lang="en-US" b="1" dirty="0">
                <a:solidFill>
                  <a:srgbClr val="000000"/>
                </a:solidFill>
                <a:latin typeface="Times New Roman"/>
              </a:rPr>
              <a:t>½ + 3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interior </a:t>
            </a:r>
            <a:r>
              <a:rPr lang="en-US" b="1" dirty="0">
                <a:solidFill>
                  <a:srgbClr val="000000"/>
                </a:solidFill>
                <a:latin typeface="Times New Roman"/>
              </a:rPr>
              <a:t>= 6. 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The relation between 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R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a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is given by 2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R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= 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a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marL="82296" indent="0">
              <a:buNone/>
            </a:pPr>
            <a:r>
              <a:rPr lang="pt-BR" dirty="0">
                <a:solidFill>
                  <a:srgbClr val="000000"/>
                </a:solidFill>
                <a:latin typeface="Times New Roman"/>
              </a:rPr>
              <a:t>Unit cell volume = (6 × ½ × </a:t>
            </a:r>
            <a:r>
              <a:rPr lang="pt-BR" i="1" dirty="0">
                <a:solidFill>
                  <a:srgbClr val="000000"/>
                </a:solidFill>
                <a:latin typeface="Times New Roman"/>
              </a:rPr>
              <a:t>a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× </a:t>
            </a:r>
            <a:r>
              <a:rPr lang="pt-BR" i="1" dirty="0">
                <a:solidFill>
                  <a:srgbClr val="000000"/>
                </a:solidFill>
                <a:latin typeface="Times New Roman"/>
              </a:rPr>
              <a:t>h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) × </a:t>
            </a:r>
            <a:r>
              <a:rPr lang="pt-BR" i="1" dirty="0">
                <a:solidFill>
                  <a:srgbClr val="000000"/>
                </a:solidFill>
                <a:latin typeface="Times New Roman"/>
              </a:rPr>
              <a:t>c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= (3 × </a:t>
            </a:r>
            <a:r>
              <a:rPr lang="pt-BR" i="1" dirty="0">
                <a:solidFill>
                  <a:srgbClr val="000000"/>
                </a:solidFill>
                <a:latin typeface="Times New Roman"/>
              </a:rPr>
              <a:t>a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× </a:t>
            </a:r>
            <a:r>
              <a:rPr lang="pt-BR" i="1" dirty="0">
                <a:solidFill>
                  <a:srgbClr val="000000"/>
                </a:solidFill>
                <a:latin typeface="Times New Roman"/>
              </a:rPr>
              <a:t>a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sin60 </a:t>
            </a:r>
            <a:r>
              <a:rPr lang="pt-BR" sz="1800" dirty="0">
                <a:solidFill>
                  <a:srgbClr val="000000"/>
                </a:solidFill>
                <a:latin typeface="Times New Roman"/>
              </a:rPr>
              <a:t>o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) × </a:t>
            </a:r>
            <a:r>
              <a:rPr lang="pt-BR" i="1" dirty="0">
                <a:solidFill>
                  <a:srgbClr val="000000"/>
                </a:solidFill>
                <a:latin typeface="Times New Roman"/>
              </a:rPr>
              <a:t>c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= 3</a:t>
            </a:r>
            <a:r>
              <a:rPr lang="pt-BR" i="1" dirty="0">
                <a:solidFill>
                  <a:srgbClr val="000000"/>
                </a:solidFill>
                <a:latin typeface="Times New Roman"/>
              </a:rPr>
              <a:t>a</a:t>
            </a:r>
            <a:r>
              <a:rPr lang="pt-BR" sz="1800" dirty="0">
                <a:solidFill>
                  <a:srgbClr val="000000"/>
                </a:solidFill>
                <a:latin typeface="Times New Roman"/>
              </a:rPr>
              <a:t>2 </a:t>
            </a:r>
            <a:r>
              <a:rPr lang="pt-BR" i="1" dirty="0">
                <a:solidFill>
                  <a:srgbClr val="000000"/>
                </a:solidFill>
                <a:latin typeface="Times New Roman"/>
              </a:rPr>
              <a:t>c 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sin60</a:t>
            </a:r>
            <a:r>
              <a:rPr lang="pt-BR" sz="1800" dirty="0">
                <a:solidFill>
                  <a:srgbClr val="000000"/>
                </a:solidFill>
                <a:latin typeface="Times New Roman"/>
              </a:rPr>
              <a:t>o 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The face-cantered atom and the three mid-layer atoms form a tetrahedron MNOP which has sides equal to a (as atoms at vertices touch each other) and height of c/2. Using this tetrahedron it can be shown that for an ideal hexagonal crystal c/a ratio = 1.633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516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7920880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3759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99592" y="476672"/>
            <a:ext cx="8034096" cy="6192688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en-US" sz="2800" dirty="0">
                <a:solidFill>
                  <a:srgbClr val="000000"/>
                </a:solidFill>
                <a:latin typeface="Times New Roman"/>
              </a:rPr>
              <a:t>Hexagonal lattice and atomic packing factor variables are shown in Figure 15 </a:t>
            </a:r>
            <a:endParaRPr lang="en-US" sz="2800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sz="2800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sz="2800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sz="2800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sz="2800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sz="2800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sz="2800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sz="2800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sz="2800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sz="2800" dirty="0">
              <a:solidFill>
                <a:srgbClr val="000000"/>
              </a:solidFill>
              <a:latin typeface="Times New Roman"/>
            </a:endParaRPr>
          </a:p>
          <a:p>
            <a:pPr marL="82296" indent="0" algn="ctr">
              <a:buNone/>
            </a:pPr>
            <a:endParaRPr lang="en-US" sz="2800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 algn="ctr">
              <a:buNone/>
            </a:pPr>
            <a:endParaRPr lang="en-US" sz="2800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 algn="ctr">
              <a:buNone/>
            </a:pPr>
            <a:endParaRPr lang="en-US" sz="2800" dirty="0">
              <a:solidFill>
                <a:srgbClr val="000000"/>
              </a:solidFill>
              <a:latin typeface="Times New Roman"/>
            </a:endParaRPr>
          </a:p>
          <a:p>
            <a:pPr marL="82296" indent="0" algn="ctr">
              <a:buNone/>
            </a:pPr>
            <a:endParaRPr lang="en-US" sz="2800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 algn="ctr">
              <a:buNone/>
            </a:pPr>
            <a:endParaRPr lang="en-US" sz="2800" dirty="0">
              <a:solidFill>
                <a:srgbClr val="000000"/>
              </a:solidFill>
              <a:latin typeface="Times New Roman"/>
            </a:endParaRPr>
          </a:p>
          <a:p>
            <a:pPr marL="82296" indent="0" algn="ctr">
              <a:buNone/>
            </a:pPr>
            <a:endParaRPr lang="en-US" sz="2800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 algn="ctr">
              <a:buNone/>
            </a:pPr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Figure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15 Hexagonal lattice </a:t>
            </a:r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40501"/>
            <a:ext cx="7893634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522" y="3645024"/>
            <a:ext cx="2625646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3431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7584" y="548680"/>
            <a:ext cx="8106104" cy="569972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3.2 Crystal Planes and Miller Indices 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 Point Coordinates </a:t>
            </a:r>
          </a:p>
          <a:p>
            <a:pPr marL="82296" indent="0"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Position of any point in a unit cell is given by its coordinates or distances from the x, y and z axes in terms of the lattice vectors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a,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 and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Thus the point located at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a/2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along x axis,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b/3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along y axis and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c/2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along z axis, as shown in the figure below, has the coordinates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r-IQ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2 1</a:t>
            </a:r>
            <a:r>
              <a:rPr lang="ar-IQ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3 1</a:t>
            </a:r>
            <a:r>
              <a:rPr lang="ar-IQ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140968"/>
            <a:ext cx="3672408" cy="3356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4866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99592" y="548680"/>
            <a:ext cx="8034096" cy="5699720"/>
          </a:xfrm>
        </p:spPr>
        <p:txBody>
          <a:bodyPr>
            <a:normAutofit fontScale="85000" lnSpcReduction="20000"/>
          </a:bodyPr>
          <a:lstStyle/>
          <a:p>
            <a:endParaRPr lang="en-US" sz="3600" dirty="0">
              <a:solidFill>
                <a:srgbClr val="000000"/>
              </a:solidFill>
              <a:latin typeface="Symbol"/>
            </a:endParaRP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Symbol"/>
              </a:rPr>
              <a:t>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Crystal Planes 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Planes in a crystal are described by notations called Miller indices 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Wingdings"/>
              </a:rPr>
              <a:t>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Miller indices of a plane, indicated by h k l, are given by the reciprocal of the intercepts of the plane on the three axes. </a:t>
            </a:r>
          </a:p>
          <a:p>
            <a:pPr marL="82296" indent="0">
              <a:buNone/>
            </a:pPr>
            <a:r>
              <a:rPr lang="en-US" dirty="0" smtClean="0">
                <a:solidFill>
                  <a:srgbClr val="000000"/>
                </a:solidFill>
                <a:latin typeface="Wingdings"/>
              </a:rPr>
              <a:t> </a:t>
            </a: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The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plane, which intersects X axis at 1 (one lattice parameter) and is parallel to Y and Z axes, has Miller indices h = 1/1 = 1, k = 1/∞ = 0, l = 1/∞ = 0. It is written as </a:t>
            </a:r>
            <a:endParaRPr lang="ar-IQ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/>
              </a:rPr>
              <a:t>hkl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) = (100). 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Wingdings"/>
              </a:rPr>
              <a:t>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Miller indices of some other planes in the cubic system are shown in the figures in the next slide 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002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7584" y="1447800"/>
            <a:ext cx="8106104" cy="5149552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endParaRPr lang="ar-IQ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ar-IQ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ar-IQ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ar-IQ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ar-IQ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ar-IQ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ar-IQ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ar-IQ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ar-IQ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 algn="ctr"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Figure </a:t>
            </a:r>
            <a:r>
              <a:rPr lang="ar-IQ" dirty="0" smtClean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16</a:t>
            </a:r>
            <a:r>
              <a:rPr lang="ar-IQ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Examples of some crystal planes 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2656"/>
            <a:ext cx="7776864" cy="5385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05916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</TotalTime>
  <Words>468</Words>
  <Application>Microsoft Office PowerPoint</Application>
  <PresentationFormat>عرض على الشاشة (3:4)‏</PresentationFormat>
  <Paragraphs>57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wassan</dc:creator>
  <cp:lastModifiedBy>DR.Ahmed Saker 2O11</cp:lastModifiedBy>
  <cp:revision>3</cp:revision>
  <dcterms:created xsi:type="dcterms:W3CDTF">2019-12-15T06:57:50Z</dcterms:created>
  <dcterms:modified xsi:type="dcterms:W3CDTF">2019-12-15T07:25:13Z</dcterms:modified>
</cp:coreProperties>
</file>